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62" r:id="rId2"/>
    <p:sldId id="426" r:id="rId3"/>
    <p:sldId id="402" r:id="rId4"/>
    <p:sldId id="345" r:id="rId5"/>
    <p:sldId id="299" r:id="rId6"/>
    <p:sldId id="363" r:id="rId7"/>
    <p:sldId id="405" r:id="rId8"/>
    <p:sldId id="406" r:id="rId9"/>
    <p:sldId id="407" r:id="rId10"/>
    <p:sldId id="411" r:id="rId11"/>
    <p:sldId id="408" r:id="rId12"/>
    <p:sldId id="422" r:id="rId13"/>
    <p:sldId id="412" r:id="rId14"/>
    <p:sldId id="413" r:id="rId15"/>
    <p:sldId id="414" r:id="rId16"/>
    <p:sldId id="417" r:id="rId17"/>
    <p:sldId id="425" r:id="rId18"/>
    <p:sldId id="415" r:id="rId19"/>
    <p:sldId id="423" r:id="rId20"/>
    <p:sldId id="366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B4FC7"/>
    <a:srgbClr val="4E67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971" autoAdjust="0"/>
    <p:restoredTop sz="89164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8399-AFA5-46F3-B261-80D57ABD2F8D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CB1E8-073F-4D32-9839-81CDE9C9D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52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B1E8-073F-4D32-9839-81CDE9C9D97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50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1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B4661B-2B64-451E-821D-B4C69639937A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A3F2D9-6535-4EE4-A841-C6E92C3334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14" name="applause.wav"/>
          </p:stSnd>
        </p:sndAc>
      </p:transition>
    </mc:Choice>
    <mc:Fallback>
      <p:transition advTm="20000">
        <p:fade/>
        <p:sndAc>
          <p:stSnd>
            <p:snd r:embed="rId13" name="applaus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48680"/>
            <a:ext cx="8678768" cy="566308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uk-UA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Комунальна установа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“Центр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професійного розвитку педагогічних працівників ВМР”</a:t>
            </a:r>
          </a:p>
          <a:p>
            <a:pPr algn="ctr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ВЕБІНАР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«Ігрова діяльність дошкільників в освітньому процесі ЗДО. Особливості організації та керівництва грою».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uk-UA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Підготували:</a:t>
            </a:r>
            <a:r>
              <a:rPr lang="uk-UA" sz="36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en-US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Ніна</a:t>
            </a:r>
            <a:r>
              <a:rPr lang="ru-RU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Сокиринська</a:t>
            </a:r>
            <a:endParaRPr lang="en-US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 smtClean="0"/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29 січня 2021 року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Лариса Бондарчук</a:t>
            </a:r>
            <a:endParaRPr lang="en-US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997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</p:transition>
    </mc:Choice>
    <mc:Fallback>
      <p:transition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4D86A98E-8765-4F1C-B397-E4A6A11B7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1772816"/>
            <a:ext cx="7668840" cy="4464495"/>
          </a:xfrm>
        </p:spPr>
        <p:txBody>
          <a:bodyPr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до сніданку (5-40 хв),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між сніданком та заняттями (5-7 хв),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на відкритому повітрі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(1 год.-1 год. 30 хв),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після денного сну (20-40 хв).</a:t>
            </a:r>
            <a:b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516048-C307-4EB9-A673-957DEA57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 діяльність поза заняттями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552142375"/>
      </p:ext>
    </p:extLst>
  </p:cSld>
  <p:clrMapOvr>
    <a:masterClrMapping/>
  </p:clrMapOvr>
  <p:transition spd="slow" advTm="20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EA4C984-BED4-4FA0-ABEB-FE9E8FD0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Ігри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сніданку 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0C5CCC5-8B36-44EA-BD38-3B6F07CAA7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78449" y="1857364"/>
            <a:ext cx="3201599" cy="4268799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sz="quarter" idx="14"/>
          </p:nvPr>
        </p:nvSpPr>
        <p:spPr>
          <a:xfrm>
            <a:off x="4357686" y="2143116"/>
            <a:ext cx="3965068" cy="392909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ранкового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прийому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рекомендовано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одну-три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рухливі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рухливості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предметами;   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киданням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ловінням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                               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метанням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              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хороводні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   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атракціони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ігрові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263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000">
        <p:checker/>
      </p:transition>
    </mc:Choice>
    <mc:Fallback>
      <p:transition spd="slow" advTm="2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2475E5-A5ED-4D90-94D1-8A338B8B4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2428868"/>
            <a:ext cx="4667282" cy="3500461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72067" y="2357430"/>
            <a:ext cx="7414709" cy="3768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іграми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узгоджувати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педагогічним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787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AA4C714-2366-4F60-A70F-A216C30A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Ігри між заняттями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76656" y="1571612"/>
            <a:ext cx="4038220" cy="1746264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перервах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заняттями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уникати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усією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групою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843CCD8-4D34-4C1C-BD73-5ADCB79611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3617" y="3429000"/>
            <a:ext cx="3488016" cy="2697163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Рухливі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бігом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уранці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06FD3E4-3670-4C74-85D3-B6C5AF315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044"/>
          <a:stretch/>
        </p:blipFill>
        <p:spPr bwMode="auto">
          <a:xfrm>
            <a:off x="4929190" y="3214686"/>
            <a:ext cx="3838014" cy="3249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842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000">
        <p:checker/>
      </p:transition>
    </mc:Choice>
    <mc:Fallback>
      <p:transition spd="slow" advTm="2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95F3464-F7B3-48D8-89B9-865815F6D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338328"/>
            <a:ext cx="8043890" cy="1804788"/>
          </a:xfrm>
        </p:spPr>
        <p:txBody>
          <a:bodyPr>
            <a:normAutofit/>
          </a:bodyPr>
          <a:lstStyle/>
          <a:p>
            <a:r>
              <a:rPr lang="uk-UA" sz="3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Ігри на відкритому </a:t>
            </a:r>
            <a:r>
              <a:rPr lang="uk-UA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повітрі</a:t>
            </a:r>
            <a:r>
              <a:rPr lang="en-US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І-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ІІ-ї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прогулянки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планують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по 3-4 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рухливості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DD4130D-8AB6-468C-86DD-96BCD70A0A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6205" y="3143248"/>
            <a:ext cx="3981434" cy="298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8A8B85-03D5-49F8-B1E7-806388F3B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2710630"/>
            <a:ext cx="4606232" cy="345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215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000">
        <p:checker/>
      </p:transition>
    </mc:Choice>
    <mc:Fallback>
      <p:transition spd="slow" advTm="2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10BE833-B65F-4424-A8AB-E16AD1DAF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1928826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Ігри після денного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сну</a:t>
            </a:r>
            <a:b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i="1" dirty="0" smtClean="0"/>
              <a:t>У </a:t>
            </a:r>
            <a:r>
              <a:rPr lang="ru-RU" sz="3100" i="1" dirty="0" err="1" smtClean="0"/>
              <a:t>вечірні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години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слід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планувати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одну-дві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рухливі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гри</a:t>
            </a:r>
            <a:r>
              <a:rPr lang="ru-RU" sz="3100" i="1" dirty="0" smtClean="0"/>
              <a:t> </a:t>
            </a:r>
            <a:r>
              <a:rPr lang="ru-RU" sz="3100" i="1" dirty="0" err="1" smtClean="0"/>
              <a:t>малої</a:t>
            </a:r>
            <a:r>
              <a:rPr lang="ru-RU" sz="3100" i="1" dirty="0" smtClean="0"/>
              <a:t> </a:t>
            </a:r>
            <a:r>
              <a:rPr lang="ru-RU" sz="3100" i="1" dirty="0" err="1" smtClean="0"/>
              <a:t>рухливості</a:t>
            </a:r>
            <a:r>
              <a:rPr lang="ru-RU" sz="3100" i="1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ABE93B2-BAD2-4505-AAE6-37AF83369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428868"/>
            <a:ext cx="4137933" cy="326985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849750-422F-401D-BFF6-8EC8E51FF1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652" y="2571744"/>
            <a:ext cx="4081441" cy="396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0570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000">
        <p:checker/>
      </p:transition>
    </mc:Choice>
    <mc:Fallback>
      <p:transition spd="slow" advTm="20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F18BD098-A63A-4EB2-B678-749AC7FE6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FD40214-586C-4B01-B41F-F11C25B10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3341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 ігри: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хороводи,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забави, ігри з народною іграшкою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Метод. рекомендації">
            <a:extLst>
              <a:ext uri="{FF2B5EF4-FFF2-40B4-BE49-F238E27FC236}">
                <a16:creationId xmlns:a16="http://schemas.microsoft.com/office/drawing/2014/main" xmlns="" id="{6D00CDCB-C2D0-495D-AA4E-5B643BF3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20" y="2357430"/>
            <a:ext cx="4381531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D6E7B6-CEFC-4D52-8F35-DD19D1B2A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43" r="25997"/>
          <a:stretch/>
        </p:blipFill>
        <p:spPr>
          <a:xfrm>
            <a:off x="4932040" y="2666396"/>
            <a:ext cx="3426174" cy="3895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9282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</p:transition>
    </mc:Choice>
    <mc:Fallback>
      <p:transition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Вимоги до іграшок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Відповідно  до Закону «Про дошкільну освіту»(ст..19, Положення про МОН України і науки, (п.8)), </a:t>
            </a:r>
            <a:r>
              <a:rPr lang="uk-UA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затв</a:t>
            </a: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Постановою Кабміну України від 16.10.2014р. №630, та з метою унормування процесу створення розвивального освітнього середовища у ЗДО  розроблено та затверджено (Наказ МОН України № 1633 від 19.12.2017р.)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Примірний перелік ігрового та навчально-дидактичного  обладнання для ЗДО.</a:t>
            </a: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      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безпечності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іграшок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викладені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у: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Технічному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регламенті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безпечності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іграшок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постановою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 лютого 2018 року№151.</a:t>
            </a:r>
            <a:r>
              <a:rPr lang="ru-RU" sz="2200" b="1" i="1" dirty="0" smtClean="0">
                <a:solidFill>
                  <a:schemeClr val="tx1"/>
                </a:solidFill>
              </a:rPr>
              <a:t> </a:t>
            </a:r>
            <a:br>
              <a:rPr lang="ru-RU" sz="2200" b="1" i="1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/>
            </a:r>
            <a:br>
              <a:rPr lang="ru-RU" sz="2200" b="1" i="1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-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Технічному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регламенті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електричному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електронному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обладнанні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затверджений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Постановою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2017 року № 139</a:t>
            </a: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2" name="applaus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16ADBD0-B0C7-4D07-A077-F8C97744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772817"/>
            <a:ext cx="7408333" cy="3600400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іграшки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автомобілі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літаки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ляльки,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тварини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тощо);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напівготові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іграшки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(кубики, картинки,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будівельний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тощо);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іграшок (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пісок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глина,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дріт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шпагат, картон, фанера, дерево).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C1E7559-5F30-490C-AD70-D30749D2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5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ипи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іграшок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D1C9AB-4F99-4D28-9A38-97207EAC55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5142161"/>
            <a:ext cx="2587074" cy="1715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4913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20000">
        <p14:ripple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1CC64472-0D41-4142-9B9A-4E3AFBB0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596280"/>
            <a:ext cx="7592598" cy="492339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відповідності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технічним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регламентам;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знак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підприємства-виробника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найменування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місцезнаходження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виробника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імпортера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типу, номера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партії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серійного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номера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 іншого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дає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змогу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їх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ідентифікувати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попереджувальні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коротким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поясненням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небезпеки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Times New Roman" panose="02020603050405020304" pitchFamily="18" charset="0"/>
              <a:buChar char="-"/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обов’язково додається інструкція з експлуатації, схема користування, які надруковані на упаковці, на окремому листі або у вигляді брошури. В інструкції, схемі по користуванню іграшками, іграми або на споживчій упаковці повинні бути вказані правила та види обробки іграшок - (миття, чищення, дезінфекція та їх утилізація в разі потреби).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графічний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попереджувальний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символ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позначення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вигляді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кола,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намальований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контур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обличчя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вказана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вікова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697696B-5622-47C7-92AD-D1967003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 іграшок слід звернути увагу на:</a:t>
            </a:r>
          </a:p>
        </p:txBody>
      </p:sp>
    </p:spTree>
    <p:extLst>
      <p:ext uri="{BB962C8B-B14F-4D97-AF65-F5344CB8AC3E}">
        <p14:creationId xmlns:p14="http://schemas.microsoft.com/office/powerpoint/2010/main" xmlns="" val="2048677522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000264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ОРГАНІЗАЦІЯ  ІГРОВОЇ ДІЯЛЬНОСТІ ДОШКІЛЬНИКІВ У РЕЖИМІ ДНЯ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  </a:t>
            </a:r>
            <a:r>
              <a:rPr lang="uk-UA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“ЦПРПП ВМР”</a:t>
            </a:r>
          </a:p>
          <a:p>
            <a:r>
              <a:rPr lang="uk-UA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СОКИРИНСЬКА Н.Д.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p14:dur="250" advTm="20000">
        <p15:prstTrans prst="drape"/>
        <p:sndAc>
          <p:stSnd>
            <p:snd r:embed="rId3" name="applause.wav"/>
          </p:stSnd>
        </p:sndAc>
      </p:transition>
    </mc:Choice>
    <mc:Fallback>
      <p:transition advTm="20000">
        <p:fade/>
        <p:sndAc>
          <p:stSnd>
            <p:snd r:embed="rId2" name="applause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C32FBC-0D36-4AFF-A8BE-E8C1E30897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21" y="1700808"/>
            <a:ext cx="8292413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98CA77E-920C-420F-A8A4-5A4E0930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72" y="642918"/>
            <a:ext cx="8150877" cy="792088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Ігри-дослідження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962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0000">
        <p15:prstTrans prst="drape" invX="1"/>
        <p:sndAc>
          <p:stSnd>
            <p:snd r:embed="rId4" name="applause.wav"/>
          </p:stSnd>
        </p:sndAc>
      </p:transition>
    </mc:Choice>
    <mc:Fallback>
      <p:transition spd="slow" advTm="20000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0298" y="2357430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Творчого</a:t>
            </a:r>
          </a:p>
          <a:p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натхнення!!!</a:t>
            </a:r>
            <a:endParaRPr lang="uk-UA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C559C2-77CB-4D86-AABD-52294DDC8F6A}"/>
              </a:ext>
            </a:extLst>
          </p:cNvPr>
          <p:cNvSpPr/>
          <p:nvPr/>
        </p:nvSpPr>
        <p:spPr>
          <a:xfrm>
            <a:off x="539553" y="1066553"/>
            <a:ext cx="6210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Дякуємо </a:t>
            </a:r>
            <a:r>
              <a:rPr lang="uk-UA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697372"/>
      </p:ext>
    </p:extLst>
  </p:cSld>
  <p:clrMapOvr>
    <a:masterClrMapping/>
  </p:clrMapOvr>
  <p:transition spd="slow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4C42C-38E1-442D-A4F7-D568878D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59" y="908720"/>
            <a:ext cx="7992889" cy="4752528"/>
          </a:xfrm>
        </p:spPr>
        <p:txBody>
          <a:bodyPr>
            <a:no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Гра – велике світле вікно, через яке в духовний світ дитини вливається живлющий потік уявлень, понять про навколишній світ»</a:t>
            </a:r>
            <a:br>
              <a:rPr lang="uk-UA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uk-UA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В.О. Сухомлинський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2CF921-8273-4101-8845-2F9941FA22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28"/>
          <a:stretch/>
        </p:blipFill>
        <p:spPr>
          <a:xfrm rot="5400000">
            <a:off x="497970" y="2606486"/>
            <a:ext cx="4005064" cy="348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911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0000">
        <p:dissolve/>
      </p:transition>
    </mc:Choice>
    <mc:Fallback>
      <p:transition spd="slow" advTm="20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43E134-637D-4A64-A39D-85B039C17A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2714620"/>
            <a:ext cx="4355976" cy="29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Гра - провідна діяльність дитини дошкільного віку.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676655" y="2214554"/>
            <a:ext cx="3822192" cy="3911926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 допомогою ігрової діяльності дитина має можливість задовольнити усі свої основні життєві потреби: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у спілкуванні,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рухливих діях, 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амоствердженні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у задоволенні своїх інтересів і потреб.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277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0000">
        <p15:prstTrans prst="peelOff"/>
      </p:transition>
    </mc:Choice>
    <mc:Fallback>
      <p:transition spd="slow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оя дитина цілий день сидить в Інтернеті!&quot; або Як витягнути своє чадо з  телефону?">
            <a:extLst>
              <a:ext uri="{FF2B5EF4-FFF2-40B4-BE49-F238E27FC236}">
                <a16:creationId xmlns:a16="http://schemas.microsoft.com/office/drawing/2014/main" xmlns="" id="{3A3B067F-0F6B-4C16-9C20-23655654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478" y="2643182"/>
            <a:ext cx="4012736" cy="34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ігрова діяльність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сюжетна ігрова діяльність у дітей починає формуватися з трирічного віку і до кінця дошкільного дитинства виконує провідну роль у їх психічному розвитку.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0714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0">
        <p14:ripple dir="ld"/>
      </p:transition>
    </mc:Choice>
    <mc:Fallback>
      <p:transition spd="slow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EAA4CDD-BEC6-4C86-BE0E-053B668692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786058"/>
            <a:ext cx="3429442" cy="303525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Ігрова діяльність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Навчальна діяльність, яка стає провідною для дітей молодшого шкільного віку, формується  на базі попереднього провідного виду діяльності, тобто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гри.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64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20000">
        <p15:prstTrans prst="origami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E29277FF-2735-424A-B994-3CDD69B9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700809"/>
            <a:ext cx="7408333" cy="3528392"/>
          </a:xfrm>
        </p:spPr>
        <p:txBody>
          <a:bodyPr/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Ігри з ініціативи дітей ( творчі);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Ігри з ініціативи дорослого з готовими правилами, для навчання дитини або для розваг (дидактичні, рухливі</a:t>
            </a:r>
            <a:r>
              <a:rPr lang="uk-UA" dirty="0"/>
              <a:t>);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 ігри (створені народом)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8D12DEE-1173-47AA-AEE4-A4D66F77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/>
            </a:r>
            <a:br>
              <a:rPr lang="uk-UA" sz="4000" b="1" dirty="0">
                <a:solidFill>
                  <a:srgbClr val="FF0000"/>
                </a:solidFill>
              </a:rPr>
            </a:br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ігор</a:t>
            </a:r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6599"/>
      </p:ext>
    </p:extLst>
  </p:cSld>
  <p:clrMapOvr>
    <a:masterClrMapping/>
  </p:clrMapOvr>
  <p:transition spd="slow" advTm="20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8DE0373-4A56-48D1-975F-BAC66B5F2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1844825"/>
            <a:ext cx="7408333" cy="2592288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Сюжетно-рольові ігри;</a:t>
            </a:r>
          </a:p>
          <a:p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Режисерські та ігри-драматизації;</a:t>
            </a:r>
          </a:p>
          <a:p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Конструкторські ігри.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5AF466C-9F63-418C-A690-B85F90AD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Творчі ігри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1113E5-E84F-4518-98C9-BB374BF92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843544"/>
            <a:ext cx="4139952" cy="27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555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0">
        <p14:flash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A4A5D290-6232-4E56-8F24-378ED2E23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Дидактичні ігри;</a:t>
            </a:r>
          </a:p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Рухливі ігри.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82A59F6-094D-4C5B-88ED-091DC7A8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Ігри з правилами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F8B4A9-2605-4EE2-98A0-4149852651C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5631" y="3361593"/>
            <a:ext cx="4621169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42065"/>
      </p:ext>
    </p:extLst>
  </p:cSld>
  <p:clrMapOvr>
    <a:masterClrMapping/>
  </p:clrMapOvr>
  <p:transition spd="med" advTm="20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4939</TotalTime>
  <Words>522</Words>
  <Application>Microsoft Office PowerPoint</Application>
  <PresentationFormat>Экран (4:3)</PresentationFormat>
  <Paragraphs>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Слайд 1</vt:lpstr>
      <vt:lpstr>ОРГАНІЗАЦІЯ  ІГРОВОЇ ДІЯЛЬНОСТІ ДОШКІЛЬНИКІВ У РЕЖИМІ ДНЯ</vt:lpstr>
      <vt:lpstr>Гра – велике світле вікно, через яке в духовний світ дитини вливається живлющий потік уявлень, понять про навколишній світ»  В.О. Сухомлинський</vt:lpstr>
      <vt:lpstr> Гра - провідна діяльність дитини дошкільного віку. </vt:lpstr>
      <vt:lpstr>ігрова діяльність</vt:lpstr>
      <vt:lpstr>Ігрова діяльність </vt:lpstr>
      <vt:lpstr> Класифікація ігор: </vt:lpstr>
      <vt:lpstr>Творчі ігри</vt:lpstr>
      <vt:lpstr>Ігри з правилами</vt:lpstr>
      <vt:lpstr>Ігрова діяльність поза заняттями</vt:lpstr>
      <vt:lpstr>Ігри до сніданку </vt:lpstr>
      <vt:lpstr>керівництво іграми слід узгоджувати з педагогічним процесом. </vt:lpstr>
      <vt:lpstr>Ігри між заняттями</vt:lpstr>
      <vt:lpstr>Ігри на відкритому повітрі Під час І- ї та ІІ-ї прогулянки планують по 3-4  гри середньої й великої рухливості</vt:lpstr>
      <vt:lpstr>Ігри після денного сну У вечірні години слід планувати одну-дві рухливі гри малої рухливості     </vt:lpstr>
      <vt:lpstr>Народні ігри: хороводи, забави, ігри з народною іграшкою  </vt:lpstr>
      <vt:lpstr>            Вимоги до іграшок       Відповідно  до Закону «Про дошкільну освіту»(ст..19, Положення про МОН України і науки, (п.8)), затв.  Постановою Кабміну України від 16.10.2014р. №630, та з метою унормування процесу створення розвивального освітнього середовища у ЗДО  розроблено та затверджено (Наказ МОН України № 1633 від 19.12.2017р.) Примірний перелік ігрового та навчально-дидактичного  обладнання для ЗДО.         Вимоги щодо безпечності іграшок викладені у: - Технічному регламенті безпечності іграшок, затв. постановою Кабінету Міністрів України від 28 лютого 2018 року№151.   - Технічному  регламенті обмеження використання деяких небезпечних речовин в електричному та електронному обладнанні, затверджений Постановою Кабінету Міністрів України від 10 березня 2017 року № 139.       </vt:lpstr>
      <vt:lpstr> Типи іграшок</vt:lpstr>
      <vt:lpstr>При покупці іграшок слід звернути увагу на:</vt:lpstr>
      <vt:lpstr>Ігри-дослідження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477</cp:revision>
  <dcterms:created xsi:type="dcterms:W3CDTF">2014-01-16T15:02:23Z</dcterms:created>
  <dcterms:modified xsi:type="dcterms:W3CDTF">2021-03-01T14:22:46Z</dcterms:modified>
</cp:coreProperties>
</file>